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30"/>
  </p:notesMasterIdLst>
  <p:sldIdLst>
    <p:sldId id="256" r:id="rId3"/>
    <p:sldId id="257" r:id="rId4"/>
    <p:sldId id="258" r:id="rId5"/>
    <p:sldId id="259" r:id="rId6"/>
    <p:sldId id="277" r:id="rId7"/>
    <p:sldId id="260" r:id="rId8"/>
    <p:sldId id="261" r:id="rId9"/>
    <p:sldId id="262" r:id="rId10"/>
    <p:sldId id="263" r:id="rId11"/>
    <p:sldId id="264" r:id="rId12"/>
    <p:sldId id="278" r:id="rId13"/>
    <p:sldId id="279" r:id="rId14"/>
    <p:sldId id="280" r:id="rId15"/>
    <p:sldId id="265" r:id="rId16"/>
    <p:sldId id="266" r:id="rId17"/>
    <p:sldId id="267" r:id="rId18"/>
    <p:sldId id="283" r:id="rId19"/>
    <p:sldId id="285" r:id="rId20"/>
    <p:sldId id="286" r:id="rId21"/>
    <p:sldId id="268" r:id="rId22"/>
    <p:sldId id="269" r:id="rId23"/>
    <p:sldId id="270" r:id="rId24"/>
    <p:sldId id="271" r:id="rId25"/>
    <p:sldId id="272" r:id="rId26"/>
    <p:sldId id="273" r:id="rId27"/>
    <p:sldId id="274" r:id="rId28"/>
    <p:sldId id="276" r:id="rId2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483" autoAdjust="0"/>
  </p:normalViewPr>
  <p:slideViewPr>
    <p:cSldViewPr snapToGrid="0">
      <p:cViewPr varScale="1">
        <p:scale>
          <a:sx n="26" d="100"/>
          <a:sy n="26" d="100"/>
        </p:scale>
        <p:origin x="120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p:txBody>
      </p:sp>
    </p:spTree>
    <p:extLst>
      <p:ext uri="{BB962C8B-B14F-4D97-AF65-F5344CB8AC3E}">
        <p14:creationId xmlns:p14="http://schemas.microsoft.com/office/powerpoint/2010/main" val="2436107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dirty="0"/>
              <a:t>As shown in the figure on the far right, a single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endParaRPr lang="en-US" b="1"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Oct 16, 2022.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among the different clients?</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of the tiers on the diagram</a:t>
            </a:r>
            <a:r>
              <a:rPr lang="en-US" dirty="0"/>
              <a:t> on the right.</a:t>
            </a:r>
          </a:p>
          <a:p>
            <a:r>
              <a:rPr lang="en-US" dirty="0"/>
              <a:t>For example (read slide)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10/10/2023</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373462919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D129-9976-8391-653D-0BFFDFA3920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E330B1-9449-76A9-1A8E-094517555EC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02937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xfrm>
            <a:off x="1078520" y="1142066"/>
            <a:ext cx="21629079" cy="4775202"/>
          </a:xfrm>
          <a:prstGeom prst="rect">
            <a:avLst/>
          </a:prstGeom>
        </p:spPr>
        <p:txBody>
          <a:bodyPr/>
          <a:lstStyle/>
          <a:p>
            <a:r>
              <a:t>CS 4530 Software Engineering</a:t>
            </a:r>
          </a:p>
          <a:p>
            <a:endParaRPr/>
          </a:p>
          <a:p>
            <a:pPr>
              <a:defRPr sz="5700"/>
            </a:pPr>
            <a:r>
              <a:t>Module 13: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rPr dirty="0"/>
              <a:t>© 202</a:t>
            </a:r>
            <a:r>
              <a:rPr lang="en-US" dirty="0"/>
              <a:t>3</a:t>
            </a:r>
            <a:r>
              <a:rPr dirty="0"/>
              <a:t> 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a:t>Adeel Bhutta </a:t>
            </a:r>
            <a:r>
              <a:rPr lang="en-US" sz="4800" dirty="0"/>
              <a:t>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1676400" y="3000319"/>
            <a:ext cx="12330545" cy="8702677"/>
          </a:xfrm>
          <a:prstGeom prst="rect">
            <a:avLst/>
          </a:prstGeom>
        </p:spPr>
        <p:txBody>
          <a:bodyPr/>
          <a:lstStyle/>
          <a:p>
            <a:r>
              <a:rPr dirty="0"/>
              <a:t>Virtual machines:</a:t>
            </a:r>
          </a:p>
          <a:p>
            <a:pPr lvl="1"/>
            <a:r>
              <a:rPr dirty="0"/>
              <a:t>Virtualize a single large server into many smaller machines</a:t>
            </a:r>
          </a:p>
          <a:p>
            <a:pPr lvl="1"/>
            <a:r>
              <a:rPr dirty="0"/>
              <a:t>OS limits resource usage and guarantees quality per-VM</a:t>
            </a:r>
          </a:p>
          <a:p>
            <a:pPr lvl="1"/>
            <a:r>
              <a:rPr dirty="0"/>
              <a:t>Each VM in its own OS</a:t>
            </a:r>
          </a:p>
          <a:p>
            <a:pPr lvl="1"/>
            <a:r>
              <a:rPr dirty="0"/>
              <a:t>Examples: Amazon EC2, Google Compute Engine, Azure</a:t>
            </a:r>
          </a:p>
        </p:txBody>
      </p:sp>
      <p:pic>
        <p:nvPicPr>
          <p:cNvPr id="113" name="Image" descr="Image"/>
          <p:cNvPicPr>
            <a:picLocks noChangeAspect="1"/>
          </p:cNvPicPr>
          <p:nvPr/>
        </p:nvPicPr>
        <p:blipFill>
          <a:blip r:embed="rId3"/>
          <a:stretch>
            <a:fillRect/>
          </a:stretch>
        </p:blipFill>
        <p:spPr>
          <a:xfrm>
            <a:off x="14512681" y="2646029"/>
            <a:ext cx="9894071" cy="1104601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8794343" cy="8702677"/>
          </a:xfrm>
        </p:spPr>
        <p:txBody>
          <a:bodyPr>
            <a:normAutofit/>
          </a:bodyPr>
          <a:lstStyle/>
          <a:p>
            <a:r>
              <a:rPr lang="en-US" dirty="0"/>
              <a:t>The “instruction set” is an abstraction of the underlying hardware</a:t>
            </a:r>
          </a:p>
          <a:p>
            <a:r>
              <a:rPr lang="en-US" dirty="0"/>
              <a:t>The operating system presents the same abstraction + OS calls. </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Let’s look more closely at this software stack</a:t>
            </a:r>
          </a:p>
        </p:txBody>
      </p:sp>
      <p:grpSp>
        <p:nvGrpSpPr>
          <p:cNvPr id="24" name="Group 23">
            <a:extLst>
              <a:ext uri="{FF2B5EF4-FFF2-40B4-BE49-F238E27FC236}">
                <a16:creationId xmlns:a16="http://schemas.microsoft.com/office/drawing/2014/main" id="{19282F40-E960-EFE6-6C12-C841A6931120}"/>
              </a:ext>
            </a:extLst>
          </p:cNvPr>
          <p:cNvGrpSpPr/>
          <p:nvPr/>
        </p:nvGrpSpPr>
        <p:grpSpPr>
          <a:xfrm>
            <a:off x="10920298" y="3902067"/>
            <a:ext cx="10198121" cy="5911866"/>
            <a:chOff x="6733309" y="3337416"/>
            <a:chExt cx="10198121" cy="5911866"/>
          </a:xfrm>
        </p:grpSpPr>
        <p:sp>
          <p:nvSpPr>
            <p:cNvPr id="5" name="Rectangle 4">
              <a:extLst>
                <a:ext uri="{FF2B5EF4-FFF2-40B4-BE49-F238E27FC236}">
                  <a16:creationId xmlns:a16="http://schemas.microsoft.com/office/drawing/2014/main" id="{A1C69FC8-E809-5C0A-566A-F743DAA12E01}"/>
                </a:ext>
              </a:extLst>
            </p:cNvPr>
            <p:cNvSpPr/>
            <p:nvPr/>
          </p:nvSpPr>
          <p:spPr>
            <a:xfrm>
              <a:off x="10335613" y="7487648"/>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0152264" y="8198970"/>
              <a:ext cx="5839000"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8220667" y="6865589"/>
              <a:ext cx="8654170" cy="738662"/>
              <a:chOff x="8220667" y="6940762"/>
              <a:chExt cx="8654170" cy="738662"/>
            </a:xfrm>
          </p:grpSpPr>
          <p:cxnSp>
            <p:nvCxnSpPr>
              <p:cNvPr id="10" name="Straight Connector 9">
                <a:extLst>
                  <a:ext uri="{FF2B5EF4-FFF2-40B4-BE49-F238E27FC236}">
                    <a16:creationId xmlns:a16="http://schemas.microsoft.com/office/drawing/2014/main" id="{A37D70B7-0846-1387-B9ED-330BF0E046E6}"/>
                  </a:ext>
                </a:extLst>
              </p:cNvPr>
              <p:cNvCxnSpPr/>
              <p:nvPr/>
            </p:nvCxnSpPr>
            <p:spPr>
              <a:xfrm>
                <a:off x="9836158" y="7310093"/>
                <a:ext cx="7038679"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0245437" y="6243529"/>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6733309" y="5621469"/>
              <a:ext cx="10198121" cy="738662"/>
              <a:chOff x="6733309" y="5456867"/>
              <a:chExt cx="10198121"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7188446"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21" name="Group 20">
              <a:extLst>
                <a:ext uri="{FF2B5EF4-FFF2-40B4-BE49-F238E27FC236}">
                  <a16:creationId xmlns:a16="http://schemas.microsoft.com/office/drawing/2014/main" id="{1F3F68C6-3FC0-5F99-04EC-74289BE43F2F}"/>
                </a:ext>
              </a:extLst>
            </p:cNvPr>
            <p:cNvGrpSpPr/>
            <p:nvPr/>
          </p:nvGrpSpPr>
          <p:grpSpPr>
            <a:xfrm>
              <a:off x="10152264" y="3337416"/>
              <a:ext cx="5652654" cy="2400655"/>
              <a:chOff x="10245437" y="3395822"/>
              <a:chExt cx="5652654" cy="2400655"/>
            </a:xfrm>
          </p:grpSpPr>
          <p:sp>
            <p:nvSpPr>
              <p:cNvPr id="20" name="Rectangle 19">
                <a:extLst>
                  <a:ext uri="{FF2B5EF4-FFF2-40B4-BE49-F238E27FC236}">
                    <a16:creationId xmlns:a16="http://schemas.microsoft.com/office/drawing/2014/main" id="{A045E7D8-2DA5-CF15-9999-587366D749AD}"/>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Your App</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9" name="Rectangle 18">
                <a:extLst>
                  <a:ext uri="{FF2B5EF4-FFF2-40B4-BE49-F238E27FC236}">
                    <a16:creationId xmlns:a16="http://schemas.microsoft.com/office/drawing/2014/main" id="{6DB0E7B7-EE40-7D83-FBB5-46C827AE1DE8}"/>
                  </a:ext>
                </a:extLst>
              </p:cNvPr>
              <p:cNvSpPr/>
              <p:nvPr/>
            </p:nvSpPr>
            <p:spPr>
              <a:xfrm>
                <a:off x="12494904" y="4503817"/>
                <a:ext cx="3403187" cy="1292660"/>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 Dependencies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17742580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93089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Tree>
    <p:extLst>
      <p:ext uri="{BB962C8B-B14F-4D97-AF65-F5344CB8AC3E}">
        <p14:creationId xmlns:p14="http://schemas.microsoft.com/office/powerpoint/2010/main" val="36452095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prstGeom prst="rect">
            <a:avLst/>
          </a:prstGeom>
        </p:spPr>
        <p:txBody>
          <a:bodyPr/>
          <a:lstStyle/>
          <a:p>
            <a:r>
              <a:rPr dirty="0"/>
              <a:t>Multi-Tenancy</a:t>
            </a:r>
          </a:p>
          <a:p>
            <a:pPr lvl="1"/>
            <a:r>
              <a:rPr dirty="0"/>
              <a:t> Multiple customers sharing same physical machine, oblivious to each other</a:t>
            </a:r>
          </a:p>
          <a:p>
            <a:r>
              <a:rPr dirty="0"/>
              <a:t>Decouples application from hardware</a:t>
            </a:r>
          </a:p>
          <a:p>
            <a:pPr lvl="1"/>
            <a:r>
              <a:rPr dirty="0"/>
              <a:t>virtualization service can provide “live migration”</a:t>
            </a:r>
          </a:p>
          <a:p>
            <a:r>
              <a:rPr dirty="0"/>
              <a:t>Faster to provision and release</a:t>
            </a:r>
          </a:p>
          <a:p>
            <a:pPr lvl="1"/>
            <a:r>
              <a:rPr dirty="0"/>
              <a:t>VM v. physical machines == ~mins v. ~hours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rest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err="1"/>
              <a:t>Eg</a:t>
            </a:r>
            <a:r>
              <a:rPr lang="en-US" dirty="0"/>
              <a:t>: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with containers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Docker</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lstStyle/>
          <a:p>
            <a:r>
              <a:rPr dirty="0"/>
              <a:t>By the end of this lesson, you should be able to…</a:t>
            </a:r>
          </a:p>
          <a:p>
            <a:pPr lvl="1"/>
            <a:r>
              <a:rPr lang="en-US" dirty="0"/>
              <a:t>Explain</a:t>
            </a:r>
            <a:r>
              <a:rPr dirty="0"/>
              <a:t> what “cloud” computing is</a:t>
            </a:r>
            <a:r>
              <a:rPr lang="en-US" dirty="0"/>
              <a:t> and why it is important</a:t>
            </a:r>
            <a:endParaRPr dirty="0"/>
          </a:p>
          <a:p>
            <a:pPr lvl="1"/>
            <a:r>
              <a:rPr lang="en-US" dirty="0"/>
              <a:t>Describe the difference between virtual machines and containers</a:t>
            </a:r>
          </a:p>
          <a:p>
            <a:pPr lvl="1"/>
            <a:r>
              <a:rPr lang="en-US" dirty="0"/>
              <a:t>Explain why </a:t>
            </a:r>
            <a:r>
              <a:rPr dirty="0"/>
              <a:t>virtual machines and containers </a:t>
            </a:r>
            <a:r>
              <a:rPr lang="en-US" dirty="0"/>
              <a:t>are important in </a:t>
            </a:r>
            <a:r>
              <a:rPr dirty="0"/>
              <a:t>cloud computing</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a:t>
            </a:r>
            <a:r>
              <a:rPr lang="en-US" dirty="0" err="1"/>
              <a:t>middeware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lnSpcReduction="10000"/>
          </a:bodyPr>
          <a:lstStyle/>
          <a:p>
            <a:r>
              <a:rPr dirty="0"/>
              <a:t>Middleware is the stuff between our app and a user’s requests:</a:t>
            </a:r>
          </a:p>
          <a:p>
            <a:pPr lvl="1"/>
            <a:r>
              <a:rPr dirty="0"/>
              <a:t>Load balancer: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268" name="Group"/>
          <p:cNvGrpSpPr/>
          <p:nvPr/>
        </p:nvGrpSpPr>
        <p:grpSpPr>
          <a:xfrm>
            <a:off x="16920643" y="3990182"/>
            <a:ext cx="3362793" cy="7983605"/>
            <a:chOff x="0" y="0"/>
            <a:chExt cx="3362792" cy="7983604"/>
          </a:xfrm>
        </p:grpSpPr>
        <p:grpSp>
          <p:nvGrpSpPr>
            <p:cNvPr id="245" name="Physical data center"/>
            <p:cNvGrpSpPr/>
            <p:nvPr/>
          </p:nvGrpSpPr>
          <p:grpSpPr>
            <a:xfrm>
              <a:off x="76119" y="6644629"/>
              <a:ext cx="3210553" cy="766024"/>
              <a:chOff x="0" y="0"/>
              <a:chExt cx="3210552" cy="766023"/>
            </a:xfrm>
          </p:grpSpPr>
          <p:sp>
            <p:nvSpPr>
              <p:cNvPr id="24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4"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48" name="Network"/>
            <p:cNvGrpSpPr/>
            <p:nvPr/>
          </p:nvGrpSpPr>
          <p:grpSpPr>
            <a:xfrm>
              <a:off x="76119" y="5691216"/>
              <a:ext cx="3210553" cy="766024"/>
              <a:chOff x="0" y="0"/>
              <a:chExt cx="3210552" cy="766023"/>
            </a:xfrm>
          </p:grpSpPr>
          <p:sp>
            <p:nvSpPr>
              <p:cNvPr id="24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7"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51" name="Storage"/>
            <p:cNvGrpSpPr/>
            <p:nvPr/>
          </p:nvGrpSpPr>
          <p:grpSpPr>
            <a:xfrm>
              <a:off x="76119" y="4737801"/>
              <a:ext cx="3210553" cy="766025"/>
              <a:chOff x="0" y="0"/>
              <a:chExt cx="3210552" cy="766024"/>
            </a:xfrm>
          </p:grpSpPr>
          <p:sp>
            <p:nvSpPr>
              <p:cNvPr id="24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0"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54" name="Physical Server"/>
            <p:cNvGrpSpPr/>
            <p:nvPr/>
          </p:nvGrpSpPr>
          <p:grpSpPr>
            <a:xfrm>
              <a:off x="76119" y="3784386"/>
              <a:ext cx="3210553" cy="766025"/>
              <a:chOff x="0" y="0"/>
              <a:chExt cx="3210552" cy="766024"/>
            </a:xfrm>
          </p:grpSpPr>
          <p:sp>
            <p:nvSpPr>
              <p:cNvPr id="25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3"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57" name="Operating System"/>
            <p:cNvGrpSpPr/>
            <p:nvPr/>
          </p:nvGrpSpPr>
          <p:grpSpPr>
            <a:xfrm>
              <a:off x="76119" y="1906830"/>
              <a:ext cx="3210553" cy="766024"/>
              <a:chOff x="0" y="0"/>
              <a:chExt cx="3210552" cy="766023"/>
            </a:xfrm>
          </p:grpSpPr>
          <p:sp>
            <p:nvSpPr>
              <p:cNvPr id="25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6"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60" name="Middleware"/>
            <p:cNvGrpSpPr/>
            <p:nvPr/>
          </p:nvGrpSpPr>
          <p:grpSpPr>
            <a:xfrm>
              <a:off x="76119" y="953415"/>
              <a:ext cx="3210553" cy="766024"/>
              <a:chOff x="0" y="0"/>
              <a:chExt cx="3210552" cy="766023"/>
            </a:xfrm>
          </p:grpSpPr>
          <p:sp>
            <p:nvSpPr>
              <p:cNvPr id="25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9"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63" name="Application"/>
            <p:cNvGrpSpPr/>
            <p:nvPr/>
          </p:nvGrpSpPr>
          <p:grpSpPr>
            <a:xfrm>
              <a:off x="76119" y="0"/>
              <a:ext cx="3210553" cy="766024"/>
              <a:chOff x="0" y="0"/>
              <a:chExt cx="3210552" cy="766023"/>
            </a:xfrm>
          </p:grpSpPr>
          <p:sp>
            <p:nvSpPr>
              <p:cNvPr id="26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2"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66" name="Virtualization"/>
            <p:cNvGrpSpPr/>
            <p:nvPr/>
          </p:nvGrpSpPr>
          <p:grpSpPr>
            <a:xfrm>
              <a:off x="76119" y="2860244"/>
              <a:ext cx="3210553" cy="766025"/>
              <a:chOff x="0" y="0"/>
              <a:chExt cx="3210552" cy="766024"/>
            </a:xfrm>
          </p:grpSpPr>
          <p:sp>
            <p:nvSpPr>
              <p:cNvPr id="26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5"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67" name="IaaS: Container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 Containers</a:t>
              </a:r>
            </a:p>
          </p:txBody>
        </p:sp>
      </p:grpSp>
      <p:sp>
        <p:nvSpPr>
          <p:cNvPr id="269"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270"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296" name="Group"/>
          <p:cNvGrpSpPr/>
          <p:nvPr/>
        </p:nvGrpSpPr>
        <p:grpSpPr>
          <a:xfrm>
            <a:off x="20530624" y="3990182"/>
            <a:ext cx="3362793" cy="7983605"/>
            <a:chOff x="0" y="0"/>
            <a:chExt cx="3362792" cy="7983604"/>
          </a:xfrm>
        </p:grpSpPr>
        <p:grpSp>
          <p:nvGrpSpPr>
            <p:cNvPr id="273" name="Physical data center"/>
            <p:cNvGrpSpPr/>
            <p:nvPr/>
          </p:nvGrpSpPr>
          <p:grpSpPr>
            <a:xfrm>
              <a:off x="76119" y="6644629"/>
              <a:ext cx="3210553" cy="766024"/>
              <a:chOff x="0" y="0"/>
              <a:chExt cx="3210552" cy="766023"/>
            </a:xfrm>
          </p:grpSpPr>
          <p:sp>
            <p:nvSpPr>
              <p:cNvPr id="27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2"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76" name="Network"/>
            <p:cNvGrpSpPr/>
            <p:nvPr/>
          </p:nvGrpSpPr>
          <p:grpSpPr>
            <a:xfrm>
              <a:off x="76119" y="5691216"/>
              <a:ext cx="3210553" cy="766024"/>
              <a:chOff x="0" y="0"/>
              <a:chExt cx="3210552" cy="766023"/>
            </a:xfrm>
          </p:grpSpPr>
          <p:sp>
            <p:nvSpPr>
              <p:cNvPr id="27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5"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79" name="Storage"/>
            <p:cNvGrpSpPr/>
            <p:nvPr/>
          </p:nvGrpSpPr>
          <p:grpSpPr>
            <a:xfrm>
              <a:off x="76119" y="4737801"/>
              <a:ext cx="3210553" cy="766025"/>
              <a:chOff x="0" y="0"/>
              <a:chExt cx="3210552" cy="766024"/>
            </a:xfrm>
          </p:grpSpPr>
          <p:sp>
            <p:nvSpPr>
              <p:cNvPr id="27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8"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82" name="Physical Server"/>
            <p:cNvGrpSpPr/>
            <p:nvPr/>
          </p:nvGrpSpPr>
          <p:grpSpPr>
            <a:xfrm>
              <a:off x="76119" y="3784386"/>
              <a:ext cx="3210553" cy="766025"/>
              <a:chOff x="0" y="0"/>
              <a:chExt cx="3210552" cy="766024"/>
            </a:xfrm>
          </p:grpSpPr>
          <p:sp>
            <p:nvSpPr>
              <p:cNvPr id="2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1"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85" name="Operating System"/>
            <p:cNvGrpSpPr/>
            <p:nvPr/>
          </p:nvGrpSpPr>
          <p:grpSpPr>
            <a:xfrm>
              <a:off x="76119" y="1906830"/>
              <a:ext cx="3210553" cy="766024"/>
              <a:chOff x="0" y="0"/>
              <a:chExt cx="3210552" cy="766023"/>
            </a:xfrm>
          </p:grpSpPr>
          <p:sp>
            <p:nvSpPr>
              <p:cNvPr id="28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4"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88" name="Middleware"/>
            <p:cNvGrpSpPr/>
            <p:nvPr/>
          </p:nvGrpSpPr>
          <p:grpSpPr>
            <a:xfrm>
              <a:off x="76119" y="953415"/>
              <a:ext cx="3210553" cy="766024"/>
              <a:chOff x="0" y="0"/>
              <a:chExt cx="3210552" cy="766023"/>
            </a:xfrm>
          </p:grpSpPr>
          <p:sp>
            <p:nvSpPr>
              <p:cNvPr id="28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7"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91" name="Application"/>
            <p:cNvGrpSpPr/>
            <p:nvPr/>
          </p:nvGrpSpPr>
          <p:grpSpPr>
            <a:xfrm>
              <a:off x="76119" y="0"/>
              <a:ext cx="3210553" cy="766024"/>
              <a:chOff x="0" y="0"/>
              <a:chExt cx="3210552" cy="766023"/>
            </a:xfrm>
          </p:grpSpPr>
          <p:sp>
            <p:nvSpPr>
              <p:cNvPr id="28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0"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94" name="Virtualization"/>
            <p:cNvGrpSpPr/>
            <p:nvPr/>
          </p:nvGrpSpPr>
          <p:grpSpPr>
            <a:xfrm>
              <a:off x="76119" y="2860244"/>
              <a:ext cx="3210553" cy="766025"/>
              <a:chOff x="0" y="0"/>
              <a:chExt cx="3210552" cy="766024"/>
            </a:xfrm>
          </p:grpSpPr>
          <p:sp>
            <p:nvSpPr>
              <p:cNvPr id="29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3"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95"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prstGeom prst="rect">
            <a:avLst/>
          </a:prstGeom>
        </p:spPr>
        <p:txBody>
          <a:bodyPr>
            <a:normAutofit lnSpcReduction="10000"/>
          </a:bodyPr>
          <a:lstStyle/>
          <a:p>
            <a:r>
              <a:rPr b="1" dirty="0"/>
              <a:t>Platform-as-a-Service</a:t>
            </a:r>
            <a:r>
              <a:rPr dirty="0"/>
              <a:t> provides components most apps need, fully managed by the vendor: load balancer, monitoring, application server</a:t>
            </a:r>
          </a:p>
          <a:p>
            <a:pPr lvl="1"/>
            <a:r>
              <a:rPr dirty="0"/>
              <a:t>Heroku, AWS Elastic Beanstalk, Google App Engine</a:t>
            </a:r>
          </a:p>
          <a:p>
            <a:r>
              <a:rPr dirty="0"/>
              <a:t>Some </a:t>
            </a:r>
            <a:r>
              <a:rPr dirty="0" err="1"/>
              <a:t>PaaSs</a:t>
            </a:r>
            <a:r>
              <a:rPr dirty="0"/>
              <a:t> deploy apps as single functions invoked only</a:t>
            </a:r>
            <a:r>
              <a:rPr lang="en-US" dirty="0"/>
              <a:t> </a:t>
            </a:r>
            <a:r>
              <a:rPr dirty="0"/>
              <a:t>when a web request is made</a:t>
            </a:r>
          </a:p>
          <a:p>
            <a:pPr lvl="1"/>
            <a:r>
              <a:rPr dirty="0"/>
              <a:t>AWS Lambda, Google Cloud Functions, Azure Functions</a:t>
            </a:r>
          </a:p>
          <a:p>
            <a:r>
              <a:rPr dirty="0"/>
              <a:t>Some </a:t>
            </a:r>
            <a:r>
              <a:rPr dirty="0" err="1"/>
              <a:t>PaaSs</a:t>
            </a:r>
            <a:r>
              <a:rPr dirty="0"/>
              <a:t> provide databases and authentication</a:t>
            </a:r>
          </a:p>
          <a:p>
            <a:pPr lvl="1"/>
            <a:r>
              <a:rPr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t>Heroku’s PaaS</a:t>
            </a:r>
          </a:p>
        </p:txBody>
      </p:sp>
      <p:sp>
        <p:nvSpPr>
          <p:cNvPr id="332" name="Slide Subtitle"/>
          <p:cNvSpPr txBox="1">
            <a:spLocks noGrp="1"/>
          </p:cNvSpPr>
          <p:nvPr>
            <p:ph type="body" idx="1"/>
          </p:nvPr>
        </p:nvSpPr>
        <p:spPr>
          <a:prstGeom prst="rect">
            <a:avLst/>
          </a:prstGeom>
        </p:spPr>
        <p:txBody>
          <a:bodyPr>
            <a:normAutofit lnSpcReduction="10000"/>
          </a:bodyPr>
          <a:lstStyle/>
          <a:p>
            <a:r>
              <a:t>Takes a web app as input</a:t>
            </a:r>
          </a:p>
          <a:p>
            <a:pPr lvl="1"/>
            <a:r>
              <a:t>No container, only need entry point to code, e.g. “npm start”</a:t>
            </a:r>
          </a:p>
          <a:p>
            <a:r>
              <a:t>Hosts web app at chosen URL, can scale resources up/down on-demand</a:t>
            </a:r>
          </a:p>
          <a:p>
            <a:pPr lvl="1"/>
            <a:r>
              <a:t>Load balancer fully managed by Heroku, scaling transparent</a:t>
            </a:r>
          </a:p>
          <a:p>
            <a:pPr lvl="1"/>
            <a:r>
              <a:t>Auto-scale down to use no resources, spins up container on reception of a request</a:t>
            </a:r>
          </a:p>
          <a:p>
            <a:pPr lvl="1"/>
            <a:r>
              <a:t>Dashboard for monitoring/reporting</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t>HTTP requests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t>Self-managed vs Vendor-managed Infrastructure</a:t>
            </a:r>
          </a:p>
        </p:txBody>
      </p:sp>
      <p:sp>
        <p:nvSpPr>
          <p:cNvPr id="415" name="Slide Subtitle"/>
          <p:cNvSpPr txBox="1">
            <a:spLocks noGrp="1"/>
          </p:cNvSpPr>
          <p:nvPr>
            <p:ph type="body" idx="1"/>
          </p:nvPr>
        </p:nvSpPr>
        <p:spPr>
          <a:xfrm>
            <a:off x="1676400" y="3000319"/>
            <a:ext cx="11533762" cy="8702677"/>
          </a:xfrm>
          <a:prstGeom prst="rect">
            <a:avLst/>
          </a:prstGeom>
        </p:spPr>
        <p:txBody>
          <a:bodyPr>
            <a:normAutofit fontScale="92500" lnSpcReduction="20000"/>
          </a:bodyPr>
          <a:lstStyle/>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greater operating expenses</a:t>
            </a:r>
          </a:p>
          <a:p>
            <a:r>
              <a:rPr dirty="0"/>
              <a:t>Benefits to self-managed options:</a:t>
            </a:r>
          </a:p>
          <a:p>
            <a:pPr lvl="1"/>
            <a:r>
              <a:rPr dirty="0"/>
              <a:t>Greater flexibility and avoid vendor lock-in</a:t>
            </a:r>
          </a:p>
          <a:p>
            <a:pPr lvl="1"/>
            <a:r>
              <a:rPr dirty="0"/>
              <a:t>More capital investment, less operating expenses</a:t>
            </a:r>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43" name="Group"/>
          <p:cNvGrpSpPr/>
          <p:nvPr/>
        </p:nvGrpSpPr>
        <p:grpSpPr>
          <a:xfrm>
            <a:off x="17135898" y="3968200"/>
            <a:ext cx="3362793" cy="7983605"/>
            <a:chOff x="0" y="0"/>
            <a:chExt cx="3362792" cy="7983604"/>
          </a:xfrm>
        </p:grpSpPr>
        <p:grpSp>
          <p:nvGrpSpPr>
            <p:cNvPr id="420" name="Physical data center"/>
            <p:cNvGrpSpPr/>
            <p:nvPr/>
          </p:nvGrpSpPr>
          <p:grpSpPr>
            <a:xfrm>
              <a:off x="76119" y="6644628"/>
              <a:ext cx="3210553" cy="766024"/>
              <a:chOff x="0" y="0"/>
              <a:chExt cx="3210552" cy="766023"/>
            </a:xfrm>
          </p:grpSpPr>
          <p:sp>
            <p:nvSpPr>
              <p:cNvPr id="41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19"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23" name="Network"/>
            <p:cNvGrpSpPr/>
            <p:nvPr/>
          </p:nvGrpSpPr>
          <p:grpSpPr>
            <a:xfrm>
              <a:off x="76119" y="5691215"/>
              <a:ext cx="3210553" cy="766024"/>
              <a:chOff x="0" y="0"/>
              <a:chExt cx="3210552" cy="766023"/>
            </a:xfrm>
          </p:grpSpPr>
          <p:sp>
            <p:nvSpPr>
              <p:cNvPr id="42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2"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26" name="Storage"/>
            <p:cNvGrpSpPr/>
            <p:nvPr/>
          </p:nvGrpSpPr>
          <p:grpSpPr>
            <a:xfrm>
              <a:off x="76119" y="4737800"/>
              <a:ext cx="3210553" cy="766025"/>
              <a:chOff x="0" y="0"/>
              <a:chExt cx="3210552" cy="766024"/>
            </a:xfrm>
          </p:grpSpPr>
          <p:sp>
            <p:nvSpPr>
              <p:cNvPr id="42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5"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29" name="Physical Server"/>
            <p:cNvGrpSpPr/>
            <p:nvPr/>
          </p:nvGrpSpPr>
          <p:grpSpPr>
            <a:xfrm>
              <a:off x="76119" y="3784386"/>
              <a:ext cx="3210553" cy="766025"/>
              <a:chOff x="0" y="0"/>
              <a:chExt cx="3210552" cy="766024"/>
            </a:xfrm>
          </p:grpSpPr>
          <p:sp>
            <p:nvSpPr>
              <p:cNvPr id="42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8"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32" name="Operating System"/>
            <p:cNvGrpSpPr/>
            <p:nvPr/>
          </p:nvGrpSpPr>
          <p:grpSpPr>
            <a:xfrm>
              <a:off x="76119" y="1906830"/>
              <a:ext cx="3210553" cy="766024"/>
              <a:chOff x="0" y="0"/>
              <a:chExt cx="3210552" cy="766023"/>
            </a:xfrm>
          </p:grpSpPr>
          <p:sp>
            <p:nvSpPr>
              <p:cNvPr id="43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1"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35" name="Middleware"/>
            <p:cNvGrpSpPr/>
            <p:nvPr/>
          </p:nvGrpSpPr>
          <p:grpSpPr>
            <a:xfrm>
              <a:off x="76119" y="953415"/>
              <a:ext cx="3210553" cy="766024"/>
              <a:chOff x="0" y="0"/>
              <a:chExt cx="3210552" cy="766023"/>
            </a:xfrm>
          </p:grpSpPr>
          <p:sp>
            <p:nvSpPr>
              <p:cNvPr id="43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4"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38" name="Application"/>
            <p:cNvGrpSpPr/>
            <p:nvPr/>
          </p:nvGrpSpPr>
          <p:grpSpPr>
            <a:xfrm>
              <a:off x="76119" y="0"/>
              <a:ext cx="3210553" cy="766024"/>
              <a:chOff x="0" y="0"/>
              <a:chExt cx="3210552" cy="766023"/>
            </a:xfrm>
          </p:grpSpPr>
          <p:sp>
            <p:nvSpPr>
              <p:cNvPr id="436"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7"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41" name="Virtualization"/>
            <p:cNvGrpSpPr/>
            <p:nvPr/>
          </p:nvGrpSpPr>
          <p:grpSpPr>
            <a:xfrm>
              <a:off x="76119" y="2860244"/>
              <a:ext cx="3210553" cy="766025"/>
              <a:chOff x="0" y="0"/>
              <a:chExt cx="3210552" cy="766024"/>
            </a:xfrm>
          </p:grpSpPr>
          <p:sp>
            <p:nvSpPr>
              <p:cNvPr id="43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0"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42"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69" name="Group"/>
          <p:cNvGrpSpPr/>
          <p:nvPr/>
        </p:nvGrpSpPr>
        <p:grpSpPr>
          <a:xfrm>
            <a:off x="20530624" y="39682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3741173" y="3968200"/>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7500" lnSpcReduction="20000"/>
          </a:bodyPr>
          <a:lstStyle/>
          <a:p>
            <a:r>
              <a:rPr dirty="0"/>
              <a:t>Consider: </a:t>
            </a:r>
          </a:p>
          <a:p>
            <a:pPr lvl="1"/>
            <a:r>
              <a:rPr dirty="0"/>
              <a:t>Does your workload benefit from ability to scale up or down?</a:t>
            </a:r>
          </a:p>
          <a:p>
            <a:r>
              <a:rPr dirty="0"/>
              <a:t>Example: </a:t>
            </a:r>
          </a:p>
          <a:p>
            <a:pPr lvl="1"/>
            <a:r>
              <a:rPr dirty="0"/>
              <a:t>need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(M5.xlarge instances, $0.121/VM-hour)</a:t>
            </a:r>
          </a:p>
          <a:p>
            <a:pPr lvl="1"/>
            <a:r>
              <a:rPr dirty="0"/>
              <a:t>10 VMs for 1 year + 290 VMs for 1 month: $36,215.30 </a:t>
            </a:r>
          </a:p>
          <a:p>
            <a:pPr lvl="1"/>
            <a:r>
              <a:rPr dirty="0"/>
              <a:t>300 VMs for 1 year: $317,988</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t>“Public” clouds are connected to the internet and available for anyone to use</a:t>
            </a:r>
          </a:p>
          <a:p>
            <a:pPr lvl="1"/>
            <a:r>
              <a:t>Examples: Amazon, Azure, Google Cloud, DigitalOcean</a:t>
            </a:r>
          </a:p>
          <a:p>
            <a:r>
              <a:t>“Private” clouds use cloud technologies with on-premises, self-managed hardware</a:t>
            </a:r>
          </a:p>
          <a:p>
            <a:pPr lvl="1"/>
            <a:r>
              <a:t>Cost-effective when a large scale of baseline resources are needed</a:t>
            </a:r>
          </a:p>
          <a:p>
            <a:pPr lvl="1"/>
            <a:r>
              <a:t>Example management software: OpenStack, VMWare, Proxmox, Kubernetes</a:t>
            </a:r>
          </a:p>
          <a:p>
            <a:r>
              <a:t>“Hybrid” clouds integrate private and public (or multiple public) clouds</a:t>
            </a:r>
          </a:p>
          <a:p>
            <a:pPr lvl="1"/>
            <a:r>
              <a:t>Effective approach to “burst” capacity from private cloud to public cloud</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lstStyle/>
          <a:p>
            <a:r>
              <a:rPr dirty="0"/>
              <a:t>You should now be able to…</a:t>
            </a:r>
          </a:p>
          <a:p>
            <a:pPr lvl="1"/>
            <a:r>
              <a:rPr lang="en-US" dirty="0"/>
              <a:t>Explain what “cloud” computing is and why it is important</a:t>
            </a:r>
          </a:p>
          <a:p>
            <a:pPr lvl="1"/>
            <a:r>
              <a:rPr lang="en-US" dirty="0"/>
              <a:t>Describe the difference between virtual machines and containers</a:t>
            </a:r>
          </a:p>
          <a:p>
            <a:pPr lvl="1"/>
            <a:r>
              <a:rPr lang="en-US" dirty="0"/>
              <a:t>Explain why virtual machines and containers are important in cloud computing</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t>How to deploy web apps?</a:t>
            </a:r>
          </a:p>
        </p:txBody>
      </p:sp>
      <p:sp>
        <p:nvSpPr>
          <p:cNvPr id="42" name="Slide Subtitle"/>
          <p:cNvSpPr txBox="1">
            <a:spLocks noGrp="1"/>
          </p:cNvSpPr>
          <p:nvPr>
            <p:ph type="body" idx="1"/>
          </p:nvPr>
        </p:nvSpPr>
        <p:spPr>
          <a:prstGeom prst="rect">
            <a:avLst/>
          </a:prstGeom>
        </p:spPr>
        <p:txBody>
          <a:bodyPr>
            <a:normAutofit fontScale="92500" lnSpcReduction="1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p>
          <a:p>
            <a:pPr lvl="1"/>
            <a:r>
              <a:rPr dirty="0"/>
              <a:t>Where does this server come from?</a:t>
            </a:r>
          </a:p>
          <a:p>
            <a:pPr lvl="1"/>
            <a:r>
              <a:rPr dirty="0"/>
              <a:t>Who else gets to use this server?</a:t>
            </a:r>
          </a:p>
          <a:p>
            <a:pPr lvl="1"/>
            <a:r>
              <a:rPr dirty="0"/>
              <a:t>Who maintains the server and software?</a:t>
            </a:r>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a:bodyPr>
          <a:lstStyle/>
          <a:p>
            <a:pPr lvl="1"/>
            <a:r>
              <a:rPr dirty="0"/>
              <a:t>Content delivery network: caches static content “at the edge” (e.g. </a:t>
            </a:r>
            <a:r>
              <a:rPr dirty="0" err="1"/>
              <a:t>cloudflare</a:t>
            </a:r>
            <a:r>
              <a:rPr dirty="0"/>
              <a:t>, Akamai)</a:t>
            </a:r>
          </a:p>
          <a:p>
            <a:pPr lvl="1"/>
            <a:r>
              <a:rPr dirty="0"/>
              <a:t>Web servers: Speak HTTP, serve static content,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Runs our application</a:t>
            </a:r>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lang="en-US" dirty="0"/>
              <a:t>Many apps typically share the same infrastructure</a:t>
            </a:r>
            <a:endParaRPr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needs to be shared?</a:t>
            </a:r>
            <a:endParaRPr dirty="0"/>
          </a:p>
        </p:txBody>
      </p:sp>
      <p:sp>
        <p:nvSpPr>
          <p:cNvPr id="88" name="Not just compilation"/>
          <p:cNvSpPr txBox="1">
            <a:spLocks noGrp="1"/>
          </p:cNvSpPr>
          <p:nvPr>
            <p:ph type="body" idx="1"/>
          </p:nvPr>
        </p:nvSpPr>
        <p:spPr>
          <a:xfrm>
            <a:off x="1676400" y="3000319"/>
            <a:ext cx="10979727" cy="8702677"/>
          </a:xfrm>
          <a:prstGeom prst="rect">
            <a:avLst/>
          </a:prstGeom>
        </p:spPr>
        <p:txBody>
          <a:bodyPr/>
          <a:lstStyle/>
          <a:p>
            <a:r>
              <a:rPr dirty="0"/>
              <a:t>Our apps run on a “tall stack” of dependencies</a:t>
            </a:r>
          </a:p>
          <a:p>
            <a:r>
              <a:rPr dirty="0"/>
              <a:t>Traditionally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t>Cloud infrastructure creates economies of scale</a:t>
            </a:r>
          </a:p>
        </p:txBody>
      </p:sp>
      <p:sp>
        <p:nvSpPr>
          <p:cNvPr id="94" name="Slide Subtitle"/>
          <p:cNvSpPr txBox="1">
            <a:spLocks noGrp="1"/>
          </p:cNvSpPr>
          <p:nvPr>
            <p:ph type="body" idx="1"/>
          </p:nvPr>
        </p:nvSpPr>
        <p:spPr>
          <a:prstGeom prst="rect">
            <a:avLst/>
          </a:prstGeom>
        </p:spPr>
        <p:txBody>
          <a:bodyPr>
            <a:normAutofit fontScale="77500" lnSpcReduction="20000"/>
          </a:bodyPr>
          <a:lstStyle/>
          <a:p>
            <a:r>
              <a:t>At the physical level:</a:t>
            </a:r>
          </a:p>
          <a:p>
            <a:pPr lvl="1"/>
            <a:r>
              <a:t>Multiple customers’ physical machines in the same data center</a:t>
            </a:r>
          </a:p>
          <a:p>
            <a:pPr lvl="1"/>
            <a:r>
              <a:t>Save on physical costs (centralize power, cooling, security, maintenance)</a:t>
            </a:r>
          </a:p>
          <a:p>
            <a:r>
              <a:t>At the physical server level:</a:t>
            </a:r>
          </a:p>
          <a:p>
            <a:pPr lvl="1"/>
            <a:r>
              <a:t>Multiple customers’ virtual machines in the same physical machine</a:t>
            </a:r>
          </a:p>
          <a:p>
            <a:pPr lvl="1"/>
            <a:r>
              <a:t>Save on resource costs (utilize marginal computing capacity)</a:t>
            </a:r>
          </a:p>
          <a:p>
            <a:r>
              <a:t>At the application level:</a:t>
            </a:r>
          </a:p>
          <a:p>
            <a:pPr lvl="1"/>
            <a:r>
              <a:t>Multiple customer’s applications hosted in same virtual machine</a:t>
            </a:r>
          </a:p>
          <a:p>
            <a:pPr lvl="1"/>
            <a:r>
              <a:t>Save on resource overhead (eliminate redundant infrastructure like OS)</a:t>
            </a:r>
          </a:p>
        </p:txBody>
      </p:sp>
      <p:sp>
        <p:nvSpPr>
          <p:cNvPr id="95" name="Multiple customers could share each of these tiers"/>
          <p:cNvSpPr txBox="1"/>
          <p:nvPr/>
        </p:nvSpPr>
        <p:spPr>
          <a:xfrm>
            <a:off x="19724854" y="12149041"/>
            <a:ext cx="4500148" cy="1657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spAutoFit/>
          </a:bodyPr>
          <a:lstStyle>
            <a:lvl1pPr algn="ctr" defTabSz="2438337">
              <a:defRPr sz="3200" i="1">
                <a:latin typeface="Helvetica Neue"/>
                <a:ea typeface="Helvetica Neue"/>
                <a:cs typeface="Helvetica Neue"/>
                <a:sym typeface="Helvetica Neue"/>
              </a:defRPr>
            </a:lvl1pPr>
          </a:lstStyle>
          <a:p>
            <a:r>
              <a:t>Multiple customers could share each of these tiers</a:t>
            </a:r>
          </a:p>
        </p:txBody>
      </p:sp>
      <p:pic>
        <p:nvPicPr>
          <p:cNvPr id="96" name="Image" descr="Image"/>
          <p:cNvPicPr>
            <a:picLocks noChangeAspect="1"/>
          </p:cNvPicPr>
          <p:nvPr/>
        </p:nvPicPr>
        <p:blipFill>
          <a:blip r:embed="rId3"/>
          <a:stretch>
            <a:fillRect/>
          </a:stretch>
        </p:blipFill>
        <p:spPr>
          <a:xfrm>
            <a:off x="19713705" y="1673057"/>
            <a:ext cx="4522445" cy="10392756"/>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i</a:t>
            </a:r>
            <a:r>
              <a:rPr dirty="0"/>
              <a:t>nfra</a:t>
            </a:r>
            <a:r>
              <a:rPr lang="en-US" dirty="0"/>
              <a:t>structure</a:t>
            </a:r>
            <a:r>
              <a:rPr dirty="0"/>
              <a:t> </a:t>
            </a:r>
            <a:r>
              <a:rPr lang="en-US" dirty="0"/>
              <a:t>gives</a:t>
            </a:r>
            <a:r>
              <a:rPr dirty="0"/>
              <a:t> on-demand access to resources</a:t>
            </a:r>
          </a:p>
        </p:txBody>
      </p:sp>
      <p:sp>
        <p:nvSpPr>
          <p:cNvPr id="106" name="Slide Subtitle"/>
          <p:cNvSpPr txBox="1">
            <a:spLocks noGrp="1"/>
          </p:cNvSpPr>
          <p:nvPr>
            <p:ph type="body" idx="1"/>
          </p:nvPr>
        </p:nvSpPr>
        <p:spPr>
          <a:prstGeom prst="rect">
            <a:avLst/>
          </a:prstGeom>
        </p:spPr>
        <p:txBody>
          <a:bodyPr/>
          <a:lstStyle/>
          <a:p>
            <a:r>
              <a:rPr dirty="0"/>
              <a:t>Vendor provides a service catalog of “X as a service” abstractions </a:t>
            </a:r>
          </a:p>
          <a:p>
            <a:r>
              <a:rPr dirty="0"/>
              <a:t>API allows us to provision resources on-demand</a:t>
            </a:r>
          </a:p>
        </p:txBody>
      </p:sp>
      <p:pic>
        <p:nvPicPr>
          <p:cNvPr id="107" name="Image" descr="Image"/>
          <p:cNvPicPr>
            <a:picLocks noChangeAspect="1"/>
          </p:cNvPicPr>
          <p:nvPr/>
        </p:nvPicPr>
        <p:blipFill>
          <a:blip r:embed="rId3"/>
          <a:stretch>
            <a:fillRect/>
          </a:stretch>
        </p:blipFill>
        <p:spPr>
          <a:xfrm>
            <a:off x="268730" y="6699301"/>
            <a:ext cx="23429387" cy="610059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498</TotalTime>
  <Words>4451</Words>
  <Application>Microsoft Office PowerPoint</Application>
  <PresentationFormat>Custom</PresentationFormat>
  <Paragraphs>476</Paragraphs>
  <Slides>27</Slides>
  <Notes>25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27</vt:i4>
      </vt:variant>
    </vt:vector>
  </HeadingPairs>
  <TitlesOfParts>
    <vt:vector size="35" baseType="lpstr">
      <vt:lpstr>Arial</vt:lpstr>
      <vt:lpstr>Calibri</vt:lpstr>
      <vt:lpstr>Helvetica</vt:lpstr>
      <vt:lpstr>Helvetica Light</vt:lpstr>
      <vt:lpstr>Helvetica Neue</vt:lpstr>
      <vt:lpstr>Verdana</vt:lpstr>
      <vt:lpstr>Office Theme</vt:lpstr>
      <vt:lpstr>Mitch CS 4530 Layout</vt:lpstr>
      <vt:lpstr>CS 4530 Software Engineering  Module 13: Principles and Patterns of Cloud Infrastructure</vt:lpstr>
      <vt:lpstr>Learning objectives for this lesson</vt:lpstr>
      <vt:lpstr>How to deploy web apps?</vt:lpstr>
      <vt:lpstr>Many apps rely on common infrastructure</vt:lpstr>
      <vt:lpstr>Many apps typically share the same infrastructure</vt:lpstr>
      <vt:lpstr>What is the infrastructure that needs to be shared?</vt:lpstr>
      <vt:lpstr>Cloud infrastructure creates economies of scale</vt:lpstr>
      <vt:lpstr>Cloud infrastructure scales elastically</vt:lpstr>
      <vt:lpstr>Cloud infrastructure gives on-demand access to resources</vt:lpstr>
      <vt:lpstr>Infrastructure as a Service: Virtual Machines</vt:lpstr>
      <vt:lpstr>Let’s look more closely at this software stack</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Infrastructure as a Service: Containers</vt:lpstr>
      <vt:lpstr>A container contains your apps and all their dependencies</vt:lpstr>
      <vt:lpstr>Infrastructure as a Service: with containers</vt:lpstr>
      <vt:lpstr>Infrastructure as a Service: Docker</vt:lpstr>
      <vt:lpstr>Platform-as-a-Service: vendor supplies OS + middeware</vt:lpstr>
      <vt:lpstr>PaaS is often the simplest choice for app deployment</vt:lpstr>
      <vt:lpstr>Heroku’s PaaS</vt:lpstr>
      <vt:lpstr>Software as a Service adds more vendor-managed apps</vt:lpstr>
      <vt:lpstr>Self-managed vs Vendor-managed Infrastructure</vt:lpstr>
      <vt:lpstr>Cloud Infrastructure is best for variable workloads</vt:lpstr>
      <vt:lpstr>Public clouds are not the only option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7</cp:revision>
  <dcterms:modified xsi:type="dcterms:W3CDTF">2023-10-10T18:36:28Z</dcterms:modified>
</cp:coreProperties>
</file>